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Amatic SC"/>
      <p:regular r:id="rId32"/>
      <p:bold r:id="rId33"/>
    </p:embeddedFont>
    <p:embeddedFont>
      <p:font typeface="Source Code Pr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Angel Cru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AmaticSC-bold.fntdata"/><Relationship Id="rId10" Type="http://schemas.openxmlformats.org/officeDocument/2006/relationships/slide" Target="slides/slide4.xml"/><Relationship Id="rId32" Type="http://schemas.openxmlformats.org/officeDocument/2006/relationships/font" Target="fonts/AmaticSC-regular.fntdata"/><Relationship Id="rId13" Type="http://schemas.openxmlformats.org/officeDocument/2006/relationships/slide" Target="slides/slide7.xml"/><Relationship Id="rId35" Type="http://schemas.openxmlformats.org/officeDocument/2006/relationships/font" Target="fonts/SourceCodePro-bold.fntdata"/><Relationship Id="rId12" Type="http://schemas.openxmlformats.org/officeDocument/2006/relationships/slide" Target="slides/slide6.xml"/><Relationship Id="rId34" Type="http://schemas.openxmlformats.org/officeDocument/2006/relationships/font" Target="fonts/SourceCodePro-regular.fntdata"/><Relationship Id="rId15" Type="http://schemas.openxmlformats.org/officeDocument/2006/relationships/slide" Target="slides/slide9.xml"/><Relationship Id="rId37" Type="http://schemas.openxmlformats.org/officeDocument/2006/relationships/font" Target="fonts/SourceCodePro-boldItalic.fntdata"/><Relationship Id="rId14" Type="http://schemas.openxmlformats.org/officeDocument/2006/relationships/slide" Target="slides/slide8.xml"/><Relationship Id="rId36" Type="http://schemas.openxmlformats.org/officeDocument/2006/relationships/font" Target="fonts/SourceCodePr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0-16T16:16:21.898">
    <p:pos x="6000" y="0"/>
    <p:text>LAN
CAN
MAN
WAN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10-16T16:17:20.759">
    <p:pos x="6000" y="0"/>
    <p:text>Sin tarjeta
Punto a Punto
Redes entre iguales
Basadas en servidores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88be6ae72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88be6ae72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947fc45d3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947fc45d3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947fc45d3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947fc45d3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947fc45d3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947fc45d3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947fc45d3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947fc45d3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47fc45d3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947fc45d3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947fc45d3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947fc45d3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947fc45d3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947fc45d3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947fc45d3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947fc45d3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88be6ae72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88be6ae72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88be6ae7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88be6ae7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88be6ae72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88be6ae72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88be6ae72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88be6ae72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88be6ae72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88be6ae72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85fd34d96d_3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85fd34d96d_3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8be6ae72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88be6ae72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88be6ae72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88be6ae72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88be6ae72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88be6ae72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88be6ae72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88be6ae72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88be6ae72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88be6ae72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34.png"/><Relationship Id="rId6" Type="http://schemas.openxmlformats.org/officeDocument/2006/relationships/image" Target="../media/image23.png"/><Relationship Id="rId7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netacad.com/cisco-packet-tracer" TargetMode="External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Relationship Id="rId4" Type="http://schemas.openxmlformats.org/officeDocument/2006/relationships/image" Target="../media/image15.gif"/><Relationship Id="rId5" Type="http://schemas.openxmlformats.org/officeDocument/2006/relationships/image" Target="../media/image42.gif"/><Relationship Id="rId6" Type="http://schemas.openxmlformats.org/officeDocument/2006/relationships/image" Target="../media/image7.gif"/><Relationship Id="rId7" Type="http://schemas.openxmlformats.org/officeDocument/2006/relationships/image" Target="../media/image2.gif"/><Relationship Id="rId8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.png"/><Relationship Id="rId7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2.xml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 a redes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8.- Modelo OSI</a:t>
            </a:r>
            <a:endParaRPr/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815" y="961183"/>
            <a:ext cx="5496359" cy="391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8.1 Capa </a:t>
            </a:r>
            <a:r>
              <a:rPr lang="es-419"/>
              <a:t>física</a:t>
            </a:r>
            <a:endParaRPr/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Transferencia de bits a </a:t>
            </a:r>
            <a:r>
              <a:rPr lang="es-419"/>
              <a:t>través</a:t>
            </a:r>
            <a:r>
              <a:rPr lang="es-419"/>
              <a:t> de medios </a:t>
            </a:r>
            <a:r>
              <a:rPr lang="es-419"/>
              <a:t>físicos</a:t>
            </a:r>
            <a:r>
              <a:rPr lang="es-419"/>
              <a:t>, como cables de fibra </a:t>
            </a:r>
            <a:r>
              <a:rPr lang="es-419"/>
              <a:t>óptica</a:t>
            </a:r>
            <a:r>
              <a:rPr lang="es-419"/>
              <a:t> o radiofrecuencia.</a:t>
            </a:r>
            <a:endParaRPr/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00" y="3238950"/>
            <a:ext cx="1889325" cy="19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900" y="3056150"/>
            <a:ext cx="2390401" cy="179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9725" y="1918198"/>
            <a:ext cx="2390398" cy="10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313" y="3183550"/>
            <a:ext cx="1792800" cy="17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8.2 capa de enlace de datos</a:t>
            </a:r>
            <a:endParaRPr/>
          </a:p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Se organizan los bits en unidades llamadas tramas y se controla el acceso a los medios, detección y </a:t>
            </a:r>
            <a:r>
              <a:rPr lang="es-419"/>
              <a:t>corrección</a:t>
            </a:r>
            <a:r>
              <a:rPr lang="es-419"/>
              <a:t> de errores, </a:t>
            </a:r>
            <a:r>
              <a:rPr lang="es-419"/>
              <a:t>así</a:t>
            </a:r>
            <a:r>
              <a:rPr lang="es-419"/>
              <a:t> como el direccionamiento </a:t>
            </a:r>
            <a:r>
              <a:rPr lang="es-419"/>
              <a:t>físico</a:t>
            </a:r>
            <a:r>
              <a:rPr lang="es-419"/>
              <a:t> de los dispositivos</a:t>
            </a: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75" y="2667825"/>
            <a:ext cx="3010663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4995" y="2262650"/>
            <a:ext cx="1257300" cy="13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8425" y="3528300"/>
            <a:ext cx="1835946" cy="13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100" y="3621250"/>
            <a:ext cx="1565107" cy="13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7922" y="2434197"/>
            <a:ext cx="2247799" cy="11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8.3 capa de red</a:t>
            </a:r>
            <a:endParaRPr/>
          </a:p>
        </p:txBody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estable las rutas entre los dispositivos y de realizar el direccionamiento lógico, el enrutamiento y el control de congestión. Se utilizan protocolos como IP, ICMP o ARP</a:t>
            </a:r>
            <a:endParaRPr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88" y="291861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4550" y="2355925"/>
            <a:ext cx="2477750" cy="11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8500" y="2862950"/>
            <a:ext cx="3478775" cy="10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8.4 capa de transporte</a:t>
            </a:r>
            <a:endParaRPr/>
          </a:p>
        </p:txBody>
      </p:sp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Encargada de garantizar la entrega fiable y ordenada de los datos entre los diferentes dispositivos, segmentando y reensamblando los datos, controla el flujo, la retransmisión, ofreciendo servicios orientados o no a la conexión. Se utilizan los protocolos TCP o UDP</a:t>
            </a:r>
            <a:endParaRPr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011274"/>
            <a:ext cx="2003341" cy="1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675" y="2946025"/>
            <a:ext cx="2982376" cy="14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5270" y="4050295"/>
            <a:ext cx="3035400" cy="8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8.5 capa de sesión</a:t>
            </a:r>
            <a:endParaRPr/>
          </a:p>
        </p:txBody>
      </p:sp>
      <p:sp>
        <p:nvSpPr>
          <p:cNvPr id="223" name="Google Shape;223;p2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se establece, mantiene y termina las sesiones iniciadas entre los dispositivos, gestionando el </a:t>
            </a:r>
            <a:r>
              <a:rPr lang="es-419"/>
              <a:t>diálogo</a:t>
            </a:r>
            <a:r>
              <a:rPr lang="es-419"/>
              <a:t>, sincronización y recuperación. Utiliza protocolos como RPC o NFS</a:t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925" y="2616350"/>
            <a:ext cx="2342500" cy="23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900" y="2571750"/>
            <a:ext cx="2289525" cy="22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8.6 capa de presentación</a:t>
            </a:r>
            <a:endParaRPr/>
          </a:p>
        </p:txBody>
      </p:sp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Adapta los datos al formato adecuado para su transmición o recepción, teniendo en cuenta la codificación, compresión, cifrado o traducción. Puede utilizar los protocolos SSL o MIME.</a:t>
            </a:r>
            <a:endParaRPr/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182" y="2655975"/>
            <a:ext cx="2673150" cy="213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5750" y="2655975"/>
            <a:ext cx="1949576" cy="194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8.7 capa de aplicación</a:t>
            </a:r>
            <a:endParaRPr/>
          </a:p>
        </p:txBody>
      </p:sp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Ofrece servicios hacia los usuarios finales, llamados aplicaciones. Como el correo </a:t>
            </a:r>
            <a:r>
              <a:rPr lang="es-419"/>
              <a:t>electrónico</a:t>
            </a:r>
            <a:r>
              <a:rPr lang="es-419"/>
              <a:t>, webs, aplicaciones </a:t>
            </a:r>
            <a:r>
              <a:rPr lang="es-419"/>
              <a:t>móviles</a:t>
            </a:r>
            <a:r>
              <a:rPr lang="es-419"/>
              <a:t>, etc. Se utilizan los protocolos SMTP, HTTP, FTP o Telnet.</a:t>
            </a:r>
            <a:endParaRPr/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575" y="2617175"/>
            <a:ext cx="2258700" cy="16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875" y="2327599"/>
            <a:ext cx="3072424" cy="9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6175" y="3568172"/>
            <a:ext cx="2258700" cy="127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8.8 CAPA 8</a:t>
            </a:r>
            <a:endParaRPr/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25" y="1585675"/>
            <a:ext cx="3887099" cy="253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150" y="1494000"/>
            <a:ext cx="2989450" cy="29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Cisco Packet Tracer</a:t>
            </a:r>
            <a:endParaRPr/>
          </a:p>
        </p:txBody>
      </p:sp>
      <p:sp>
        <p:nvSpPr>
          <p:cNvPr id="255" name="Google Shape;255;p31"/>
          <p:cNvSpPr txBox="1"/>
          <p:nvPr>
            <p:ph idx="1" type="body"/>
          </p:nvPr>
        </p:nvSpPr>
        <p:spPr>
          <a:xfrm>
            <a:off x="4759525" y="1228675"/>
            <a:ext cx="40728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uFill>
                  <a:noFill/>
                </a:uFill>
                <a:hlinkClick r:id="rId3"/>
              </a:rPr>
              <a:t>https://www.netacad.com/</a:t>
            </a:r>
            <a:r>
              <a:rPr lang="es-419"/>
              <a:t>resources/lab-downloads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75" y="1439750"/>
            <a:ext cx="4072799" cy="3020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1.- ¿</a:t>
            </a:r>
            <a:r>
              <a:rPr lang="es-419"/>
              <a:t>Qué</a:t>
            </a:r>
            <a:r>
              <a:rPr lang="es-419"/>
              <a:t> es una red?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Un conjunto de dispositivos interconectados que comparten datos entre </a:t>
            </a:r>
            <a:r>
              <a:rPr lang="es-419"/>
              <a:t>sí</a:t>
            </a:r>
            <a:r>
              <a:rPr lang="es-419"/>
              <a:t>.</a:t>
            </a:r>
            <a:endParaRPr/>
          </a:p>
        </p:txBody>
      </p:sp>
      <p:pic>
        <p:nvPicPr>
          <p:cNvPr descr="a group of laptops are connected to a globe (proporcionada por Tenor)"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349" y="2016700"/>
            <a:ext cx="4139825" cy="27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 a Packet Tracer</a:t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1351525"/>
            <a:ext cx="647700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¿Que es un grupo de trabajo?</a:t>
            </a:r>
            <a:endParaRPr/>
          </a:p>
        </p:txBody>
      </p: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111" y="1077450"/>
            <a:ext cx="5715774" cy="36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2.- Historia de las redes</a:t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 rot="-711448">
            <a:off x="7362302" y="3021351"/>
            <a:ext cx="1816256" cy="77548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122900" lIns="122900" spcFirstLastPara="1" rIns="122900" wrap="square" tIns="12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 flipH="1" rot="711448">
            <a:off x="5635267" y="3021351"/>
            <a:ext cx="1816256" cy="77548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122900" lIns="122900" spcFirstLastPara="1" rIns="122900" wrap="square" tIns="12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15"/>
          <p:cNvGrpSpPr/>
          <p:nvPr/>
        </p:nvGrpSpPr>
        <p:grpSpPr>
          <a:xfrm>
            <a:off x="5984100" y="3096830"/>
            <a:ext cx="2672597" cy="1654696"/>
            <a:chOff x="5650866" y="2541798"/>
            <a:chExt cx="1987800" cy="1230715"/>
          </a:xfrm>
        </p:grpSpPr>
        <p:sp>
          <p:nvSpPr>
            <p:cNvPr id="73" name="Google Shape;73;p15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51225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2900" lIns="122900" spcFirstLastPara="1" rIns="122900" wrap="square" tIns="122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51"/>
                </a:spcAft>
                <a:buNone/>
              </a:pPr>
              <a:r>
                <a:rPr b="1" lang="es-419" sz="1075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1980</a:t>
              </a:r>
              <a:endParaRPr b="1" sz="1075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5650866" y="3020116"/>
              <a:ext cx="1987800" cy="7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2900" lIns="122900" spcFirstLastPara="1" rIns="122900" wrap="square" tIns="122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75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Estandarización</a:t>
              </a:r>
              <a:endParaRPr sz="1075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6898" lvl="0" marL="457200" rtl="0" algn="l">
                <a:lnSpc>
                  <a:spcPct val="115000"/>
                </a:lnSpc>
                <a:spcBef>
                  <a:spcPts val="2151"/>
                </a:spcBef>
                <a:spcAft>
                  <a:spcPts val="0"/>
                </a:spcAft>
                <a:buClr>
                  <a:srgbClr val="5E5E5E"/>
                </a:buClr>
                <a:buSzPts val="1076"/>
                <a:buFont typeface="Roboto"/>
                <a:buChar char="●"/>
              </a:pPr>
              <a:r>
                <a:rPr lang="es-419" sz="1075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IEEE 802.3 (Ethernet)</a:t>
              </a:r>
              <a:endParaRPr sz="1075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6898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076"/>
                <a:buFont typeface="Roboto"/>
                <a:buChar char="●"/>
              </a:pPr>
              <a:r>
                <a:rPr lang="es-419" sz="1075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TCP/IP adoptado oficialmente</a:t>
              </a:r>
              <a:endParaRPr sz="1075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5"/>
          <p:cNvSpPr/>
          <p:nvPr/>
        </p:nvSpPr>
        <p:spPr>
          <a:xfrm rot="-711448">
            <a:off x="3912656" y="3021351"/>
            <a:ext cx="1816256" cy="77548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122900" lIns="122900" spcFirstLastPara="1" rIns="122900" wrap="square" tIns="12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" name="Google Shape;79;p15"/>
          <p:cNvGrpSpPr/>
          <p:nvPr/>
        </p:nvGrpSpPr>
        <p:grpSpPr>
          <a:xfrm>
            <a:off x="4334881" y="1327977"/>
            <a:ext cx="2620968" cy="1695686"/>
            <a:chOff x="4289978" y="1205494"/>
            <a:chExt cx="1949400" cy="1261202"/>
          </a:xfrm>
        </p:grpSpPr>
        <p:sp>
          <p:nvSpPr>
            <p:cNvPr id="80" name="Google Shape;80;p15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51225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2900" lIns="122900" spcFirstLastPara="1" rIns="122900" wrap="square" tIns="122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51"/>
                </a:spcAft>
                <a:buNone/>
              </a:pPr>
              <a:r>
                <a:rPr b="1" lang="es-419" sz="1075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1970</a:t>
              </a:r>
              <a:endParaRPr b="1" sz="1075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</p:txBody>
        </p:sp>
        <p:sp>
          <p:nvSpPr>
            <p:cNvPr id="83" name="Google Shape;83;p15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 txBox="1"/>
            <p:nvPr/>
          </p:nvSpPr>
          <p:spPr>
            <a:xfrm>
              <a:off x="4289978" y="1205494"/>
              <a:ext cx="1949400" cy="7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2900" lIns="122900" spcFirstLastPara="1" rIns="122900" wrap="square" tIns="122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75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TCP/IP y Ethernet</a:t>
              </a:r>
              <a:endParaRPr sz="1075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6898" lvl="0" marL="457200" rtl="0" algn="l">
                <a:lnSpc>
                  <a:spcPct val="115000"/>
                </a:lnSpc>
                <a:spcBef>
                  <a:spcPts val="2151"/>
                </a:spcBef>
                <a:spcAft>
                  <a:spcPts val="0"/>
                </a:spcAft>
                <a:buClr>
                  <a:srgbClr val="5E5E5E"/>
                </a:buClr>
                <a:buSzPts val="1076"/>
                <a:buFont typeface="Roboto"/>
                <a:buChar char="●"/>
              </a:pPr>
              <a:r>
                <a:rPr lang="es-419" sz="1075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Bases del internet moderno</a:t>
              </a:r>
              <a:endParaRPr sz="1075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5" name="Google Shape;85;p15"/>
          <p:cNvSpPr/>
          <p:nvPr/>
        </p:nvSpPr>
        <p:spPr>
          <a:xfrm flipH="1" rot="711448">
            <a:off x="2176289" y="3021351"/>
            <a:ext cx="1816256" cy="77548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122900" lIns="122900" spcFirstLastPara="1" rIns="122900" wrap="square" tIns="12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5"/>
          <p:cNvGrpSpPr/>
          <p:nvPr/>
        </p:nvGrpSpPr>
        <p:grpSpPr>
          <a:xfrm>
            <a:off x="2587758" y="3096830"/>
            <a:ext cx="2620968" cy="1718184"/>
            <a:chOff x="2859609" y="2541798"/>
            <a:chExt cx="1949400" cy="1277935"/>
          </a:xfrm>
        </p:grpSpPr>
        <p:sp>
          <p:nvSpPr>
            <p:cNvPr id="87" name="Google Shape;87;p15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2900" lIns="122900" spcFirstLastPara="1" rIns="122900" wrap="square" tIns="122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51"/>
                </a:spcAft>
                <a:buNone/>
              </a:pPr>
              <a:r>
                <a:rPr b="1" lang="es-419" sz="1075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1969</a:t>
              </a:r>
              <a:endParaRPr b="1" sz="1075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51225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</p:txBody>
        </p:sp>
        <p:sp>
          <p:nvSpPr>
            <p:cNvPr id="90" name="Google Shape;90;p15"/>
            <p:cNvSpPr txBox="1"/>
            <p:nvPr/>
          </p:nvSpPr>
          <p:spPr>
            <a:xfrm>
              <a:off x="2859609" y="3037333"/>
              <a:ext cx="1949400" cy="78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2900" lIns="122900" spcFirstLastPara="1" rIns="122900" wrap="square" tIns="1229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7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ARPANET</a:t>
              </a:r>
              <a:endParaRPr sz="107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6898" lvl="0" marL="457200" rtl="0" algn="ctr">
                <a:lnSpc>
                  <a:spcPct val="100000"/>
                </a:lnSpc>
                <a:spcBef>
                  <a:spcPts val="2151"/>
                </a:spcBef>
                <a:spcAft>
                  <a:spcPts val="0"/>
                </a:spcAft>
                <a:buClr>
                  <a:srgbClr val="FFFFFF"/>
                </a:buClr>
                <a:buSzPts val="1076"/>
                <a:buFont typeface="Roboto"/>
                <a:buChar char="●"/>
              </a:pPr>
              <a:r>
                <a:rPr lang="es-419" sz="107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Conmutación de paquetes</a:t>
              </a:r>
              <a:endParaRPr sz="107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6898" lvl="0" marL="45720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76"/>
                <a:buFont typeface="Roboto"/>
                <a:buChar char="●"/>
              </a:pPr>
              <a:r>
                <a:rPr lang="es-419" sz="107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Primer enlace UCLA-Starnford</a:t>
              </a:r>
              <a:endParaRPr sz="107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5"/>
          <p:cNvSpPr/>
          <p:nvPr/>
        </p:nvSpPr>
        <p:spPr>
          <a:xfrm rot="-711448">
            <a:off x="463021" y="3021351"/>
            <a:ext cx="1816256" cy="77548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122900" lIns="122900" spcFirstLastPara="1" rIns="122900" wrap="square" tIns="12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15"/>
          <p:cNvGrpSpPr/>
          <p:nvPr/>
        </p:nvGrpSpPr>
        <p:grpSpPr>
          <a:xfrm>
            <a:off x="846057" y="1293255"/>
            <a:ext cx="2672597" cy="1730408"/>
            <a:chOff x="1466498" y="1179669"/>
            <a:chExt cx="1987800" cy="1287027"/>
          </a:xfrm>
        </p:grpSpPr>
        <p:sp>
          <p:nvSpPr>
            <p:cNvPr id="94" name="Google Shape;94;p15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</p:txBody>
        </p:sp>
        <p:sp>
          <p:nvSpPr>
            <p:cNvPr id="95" name="Google Shape;95;p15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2900" lIns="122900" spcFirstLastPara="1" rIns="122900" wrap="square" tIns="122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51"/>
                </a:spcAft>
                <a:buNone/>
              </a:pPr>
              <a:r>
                <a:rPr b="1" lang="es-419" sz="1075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1950</a:t>
              </a:r>
              <a:endParaRPr b="1" sz="1075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 txBox="1"/>
            <p:nvPr/>
          </p:nvSpPr>
          <p:spPr>
            <a:xfrm>
              <a:off x="1466498" y="1179669"/>
              <a:ext cx="1987800" cy="87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2900" lIns="122900" spcFirstLastPara="1" rIns="122900" wrap="square" tIns="1229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7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Primeras ideas de interconexión</a:t>
              </a:r>
              <a:endParaRPr sz="107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6898" lvl="0" marL="457200" rtl="0" algn="l">
                <a:lnSpc>
                  <a:spcPct val="100000"/>
                </a:lnSpc>
                <a:spcBef>
                  <a:spcPts val="2151"/>
                </a:spcBef>
                <a:spcAft>
                  <a:spcPts val="0"/>
                </a:spcAft>
                <a:buClr>
                  <a:srgbClr val="FFFFFF"/>
                </a:buClr>
                <a:buSzPts val="1076"/>
                <a:buFont typeface="Roboto"/>
                <a:buChar char="●"/>
              </a:pPr>
              <a:r>
                <a:rPr lang="es-419" sz="107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sistemas de tiempo compartido</a:t>
              </a:r>
              <a:endParaRPr sz="1075">
                <a:solidFill>
                  <a:srgbClr val="FFFFFF"/>
                </a:solidFill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51225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2.- Historia de las redes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 rot="-711448">
            <a:off x="6876165" y="3021351"/>
            <a:ext cx="1816256" cy="77548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122900" lIns="122900" spcFirstLastPara="1" rIns="122900" wrap="square" tIns="12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 flipH="1" rot="711448">
            <a:off x="5149131" y="3021351"/>
            <a:ext cx="1816256" cy="77548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122900" lIns="122900" spcFirstLastPara="1" rIns="122900" wrap="square" tIns="12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16"/>
          <p:cNvGrpSpPr/>
          <p:nvPr/>
        </p:nvGrpSpPr>
        <p:grpSpPr>
          <a:xfrm>
            <a:off x="5693937" y="3096830"/>
            <a:ext cx="2302725" cy="1764522"/>
            <a:chOff x="5796625" y="2541798"/>
            <a:chExt cx="1712700" cy="1312400"/>
          </a:xfrm>
        </p:grpSpPr>
        <p:sp>
          <p:nvSpPr>
            <p:cNvPr id="107" name="Google Shape;107;p16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51225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6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2900" lIns="122900" spcFirstLastPara="1" rIns="122900" wrap="square" tIns="122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51"/>
                </a:spcAft>
                <a:buNone/>
              </a:pPr>
              <a:r>
                <a:rPr b="1" lang="es-419" sz="1075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2020</a:t>
              </a:r>
              <a:endParaRPr b="1" sz="1075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5840871" y="2985698"/>
              <a:ext cx="1624200" cy="8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2900" lIns="122900" spcFirstLastPara="1" rIns="122900" wrap="square" tIns="1229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75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Hiperconectividad</a:t>
              </a:r>
              <a:endParaRPr sz="1075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6898" lvl="0" marL="457200" rtl="0" algn="l">
                <a:lnSpc>
                  <a:spcPct val="100000"/>
                </a:lnSpc>
                <a:spcBef>
                  <a:spcPts val="2151"/>
                </a:spcBef>
                <a:spcAft>
                  <a:spcPts val="0"/>
                </a:spcAft>
                <a:buClr>
                  <a:srgbClr val="5E5E5E"/>
                </a:buClr>
                <a:buSzPts val="1076"/>
                <a:buFont typeface="Roboto"/>
                <a:buChar char="●"/>
              </a:pPr>
              <a:r>
                <a:rPr lang="es-419" sz="1075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IA en redes</a:t>
              </a:r>
              <a:endParaRPr sz="1075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6898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076"/>
                <a:buFont typeface="Roboto"/>
                <a:buChar char="●"/>
              </a:pPr>
              <a:r>
                <a:rPr lang="es-419" sz="1075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Edge computing</a:t>
              </a:r>
              <a:endParaRPr sz="1075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6898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076"/>
                <a:buFont typeface="Roboto"/>
                <a:buChar char="●"/>
              </a:pPr>
              <a:r>
                <a:rPr lang="es-419" sz="1075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6G y redes satelitales</a:t>
              </a:r>
              <a:endParaRPr sz="1075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6"/>
          <p:cNvSpPr/>
          <p:nvPr/>
        </p:nvSpPr>
        <p:spPr>
          <a:xfrm rot="-711448">
            <a:off x="3426520" y="3021351"/>
            <a:ext cx="1816256" cy="77548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122900" lIns="122900" spcFirstLastPara="1" rIns="122900" wrap="square" tIns="12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6"/>
          <p:cNvGrpSpPr/>
          <p:nvPr/>
        </p:nvGrpSpPr>
        <p:grpSpPr>
          <a:xfrm>
            <a:off x="4009173" y="1347403"/>
            <a:ext cx="2302725" cy="1676260"/>
            <a:chOff x="4409300" y="1219942"/>
            <a:chExt cx="1712700" cy="1246754"/>
          </a:xfrm>
        </p:grpSpPr>
        <p:sp>
          <p:nvSpPr>
            <p:cNvPr id="114" name="Google Shape;114;p1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51225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2900" lIns="122900" spcFirstLastPara="1" rIns="122900" wrap="square" tIns="122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51"/>
                </a:spcAft>
                <a:buNone/>
              </a:pPr>
              <a:r>
                <a:rPr b="1" lang="es-419" sz="1075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2010</a:t>
              </a:r>
              <a:endParaRPr b="1" sz="1075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</p:txBody>
        </p:sp>
        <p:sp>
          <p:nvSpPr>
            <p:cNvPr id="117" name="Google Shape;117;p1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2900" lIns="122900" spcFirstLastPara="1" rIns="122900" wrap="square" tIns="122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75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Redes inteligentes</a:t>
              </a:r>
              <a:endParaRPr sz="1075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6898" lvl="0" marL="457200" rtl="0" algn="l">
                <a:lnSpc>
                  <a:spcPct val="115000"/>
                </a:lnSpc>
                <a:spcBef>
                  <a:spcPts val="2151"/>
                </a:spcBef>
                <a:spcAft>
                  <a:spcPts val="0"/>
                </a:spcAft>
                <a:buClr>
                  <a:srgbClr val="5E5E5E"/>
                </a:buClr>
                <a:buSzPts val="1076"/>
                <a:buFont typeface="Roboto"/>
                <a:buChar char="●"/>
              </a:pPr>
              <a:r>
                <a:rPr lang="es-419" sz="1075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SDN, NFV, IoT, 5G</a:t>
              </a:r>
              <a:endParaRPr sz="1075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9" name="Google Shape;119;p16"/>
          <p:cNvSpPr/>
          <p:nvPr/>
        </p:nvSpPr>
        <p:spPr>
          <a:xfrm flipH="1" rot="711448">
            <a:off x="1690153" y="3021351"/>
            <a:ext cx="1816256" cy="77548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122900" lIns="122900" spcFirstLastPara="1" rIns="122900" wrap="square" tIns="12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16"/>
          <p:cNvGrpSpPr/>
          <p:nvPr/>
        </p:nvGrpSpPr>
        <p:grpSpPr>
          <a:xfrm>
            <a:off x="2095025" y="3096830"/>
            <a:ext cx="2708495" cy="1662160"/>
            <a:chOff x="2854703" y="2541798"/>
            <a:chExt cx="2014500" cy="1236266"/>
          </a:xfrm>
        </p:grpSpPr>
        <p:sp>
          <p:nvSpPr>
            <p:cNvPr id="121" name="Google Shape;121;p16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2900" lIns="122900" spcFirstLastPara="1" rIns="122900" wrap="square" tIns="122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51"/>
                </a:spcAft>
                <a:buNone/>
              </a:pPr>
              <a:r>
                <a:rPr b="1" lang="es-419" sz="1075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2000</a:t>
              </a:r>
              <a:endParaRPr b="1" sz="1075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51225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</p:txBody>
        </p:sp>
        <p:sp>
          <p:nvSpPr>
            <p:cNvPr id="124" name="Google Shape;124;p16"/>
            <p:cNvSpPr txBox="1"/>
            <p:nvPr/>
          </p:nvSpPr>
          <p:spPr>
            <a:xfrm>
              <a:off x="2854703" y="3004364"/>
              <a:ext cx="2014500" cy="7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2900" lIns="122900" spcFirstLastPara="1" rIns="122900" wrap="square" tIns="122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7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Conectividad masiva</a:t>
              </a:r>
              <a:endParaRPr sz="107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6898" lvl="0" marL="457200" rtl="0" algn="l">
                <a:lnSpc>
                  <a:spcPct val="115000"/>
                </a:lnSpc>
                <a:spcBef>
                  <a:spcPts val="2151"/>
                </a:spcBef>
                <a:spcAft>
                  <a:spcPts val="0"/>
                </a:spcAft>
                <a:buClr>
                  <a:srgbClr val="FFFFFF"/>
                </a:buClr>
                <a:buSzPts val="1076"/>
                <a:buFont typeface="Roboto"/>
                <a:buChar char="●"/>
              </a:pPr>
              <a:r>
                <a:rPr lang="es-419" sz="107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Banda ancha, fibra y 3G/4G</a:t>
              </a:r>
              <a:endParaRPr sz="107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6898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76"/>
                <a:buFont typeface="Roboto"/>
                <a:buChar char="●"/>
              </a:pPr>
              <a:r>
                <a:rPr lang="es-419" sz="107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Cloud computing</a:t>
              </a:r>
              <a:endParaRPr sz="107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6"/>
          <p:cNvSpPr/>
          <p:nvPr/>
        </p:nvSpPr>
        <p:spPr>
          <a:xfrm rot="-711448">
            <a:off x="-23115" y="3021351"/>
            <a:ext cx="1816256" cy="77548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122900" lIns="122900" spcFirstLastPara="1" rIns="122900" wrap="square" tIns="122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" name="Google Shape;127;p16"/>
          <p:cNvGrpSpPr/>
          <p:nvPr/>
        </p:nvGrpSpPr>
        <p:grpSpPr>
          <a:xfrm>
            <a:off x="589799" y="1231650"/>
            <a:ext cx="2431395" cy="1792013"/>
            <a:chOff x="1637475" y="1133849"/>
            <a:chExt cx="1808401" cy="1332847"/>
          </a:xfrm>
        </p:grpSpPr>
        <p:sp>
          <p:nvSpPr>
            <p:cNvPr id="128" name="Google Shape;128;p16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/>
            </a:p>
          </p:txBody>
        </p:sp>
        <p:sp>
          <p:nvSpPr>
            <p:cNvPr id="129" name="Google Shape;129;p16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2900" lIns="122900" spcFirstLastPara="1" rIns="122900" wrap="square" tIns="122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51"/>
                </a:spcAft>
                <a:buNone/>
              </a:pPr>
              <a:r>
                <a:rPr b="1" lang="es-419" sz="1075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1990</a:t>
              </a:r>
              <a:endParaRPr b="1" sz="1075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6"/>
            <p:cNvSpPr txBox="1"/>
            <p:nvPr/>
          </p:nvSpPr>
          <p:spPr>
            <a:xfrm>
              <a:off x="1637476" y="1133849"/>
              <a:ext cx="1808400" cy="88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2900" lIns="122900" spcFirstLastPara="1" rIns="122900" wrap="square" tIns="12290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7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Internet comercial</a:t>
              </a:r>
              <a:endParaRPr sz="107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6898" lvl="0" marL="457200" rtl="0" algn="l">
                <a:lnSpc>
                  <a:spcPct val="100000"/>
                </a:lnSpc>
                <a:spcBef>
                  <a:spcPts val="2151"/>
                </a:spcBef>
                <a:spcAft>
                  <a:spcPts val="0"/>
                </a:spcAft>
                <a:buClr>
                  <a:srgbClr val="FFFFFF"/>
                </a:buClr>
                <a:buSzPts val="1076"/>
                <a:buFont typeface="Roboto"/>
                <a:buChar char="●"/>
              </a:pPr>
              <a:r>
                <a:rPr lang="es-419" sz="107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WWW (1991)</a:t>
              </a:r>
              <a:endParaRPr sz="107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6898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76"/>
                <a:buFont typeface="Roboto"/>
                <a:buChar char="●"/>
              </a:pPr>
              <a:r>
                <a:rPr lang="es-419" sz="107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Wi-Fi (1997)</a:t>
              </a:r>
              <a:endParaRPr sz="107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6898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76"/>
                <a:buFont typeface="Roboto"/>
                <a:buChar char="●"/>
              </a:pPr>
              <a:r>
                <a:rPr lang="es-419" sz="107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Expansión global</a:t>
              </a:r>
              <a:endParaRPr sz="107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51225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2900" lIns="122900" spcFirstLastPara="1" rIns="122900" wrap="square" tIns="122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3.- Hardware en un red</a:t>
            </a:r>
            <a:endParaRPr/>
          </a:p>
        </p:txBody>
      </p:sp>
      <p:pic>
        <p:nvPicPr>
          <p:cNvPr descr="a row of server racks with the word nitro on the side (proporcionada por Tenor)"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438" y="1093843"/>
            <a:ext cx="2134225" cy="1264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tp-link router is sitting on a table (proporcionada por Tenor)" id="139" name="Google Shape;1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75" y="1093850"/>
            <a:ext cx="1706700" cy="170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's hand is reaching into a server rack with labels for dubai sydney and hong kong (proporcionada por Tenor)" id="140" name="Google Shape;14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9275" y="2666750"/>
            <a:ext cx="2309000" cy="230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Estrella.gif - Wikimedia Commons" id="141" name="Google Shape;14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850" y="3169000"/>
            <a:ext cx="2444732" cy="170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drawing of a laptop with a blue face on the screen (proporcionada por Tenor)" id="142" name="Google Shape;14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4025" y="1017725"/>
            <a:ext cx="3034133" cy="170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circle with the letter u on the top (proporcionada por Tenor)" id="143" name="Google Shape;14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57194" y="2918319"/>
            <a:ext cx="1957375" cy="19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4.- Redes por tamaño</a:t>
            </a:r>
            <a:endParaRPr/>
          </a:p>
        </p:txBody>
      </p:sp>
      <p:pic>
        <p:nvPicPr>
          <p:cNvPr descr="File:Rede LAN.png - Wikimedia Commons" id="149" name="Google Shape;14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676" y="397800"/>
            <a:ext cx="3258700" cy="22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798" y="1093848"/>
            <a:ext cx="1803349" cy="1732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vo:Red de área metropolitana.png - Wikipedia, la enciclopedia ..." id="151" name="Google Shape;15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2800" y="2749700"/>
            <a:ext cx="3379500" cy="202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vo:Firewall.png - Wikipedia, la enciclopedia libre" id="152" name="Google Shape;15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350" y="3044925"/>
            <a:ext cx="3151462" cy="17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5.- Redes por conexión</a:t>
            </a:r>
            <a:endParaRPr/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677" y="904377"/>
            <a:ext cx="3890525" cy="1667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460347"/>
            <a:ext cx="4630077" cy="239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6.- Ventajas y desventajas de las redes</a:t>
            </a:r>
            <a:endParaRPr/>
          </a:p>
        </p:txBody>
      </p:sp>
      <p:sp>
        <p:nvSpPr>
          <p:cNvPr id="165" name="Google Shape;165;p2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222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Ventajas</a:t>
            </a:r>
            <a:endParaRPr b="1" sz="222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1"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Compartición de recursos</a:t>
            </a:r>
            <a:br>
              <a:rPr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1"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Comunicación rápida</a:t>
            </a:r>
            <a:br>
              <a:rPr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1"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Ahorro económico</a:t>
            </a:r>
            <a:br>
              <a:rPr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1"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Centralización de datos</a:t>
            </a:r>
            <a:br>
              <a:rPr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1"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Colaboración en tiempo real</a:t>
            </a:r>
            <a:br>
              <a:rPr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1"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Escalabilidad</a:t>
            </a:r>
            <a:br>
              <a:rPr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1"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Acceso remoto</a:t>
            </a:r>
            <a:br>
              <a:rPr b="1"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 txBox="1"/>
          <p:nvPr>
            <p:ph idx="4294967295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Desventajas</a:t>
            </a:r>
            <a:endParaRPr b="1" sz="200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1"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Costos iniciales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1"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Mantenimiento y administración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1"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Riesgos de seguridad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1"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Dependencia del sistema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1"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Congestión o lentitud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1"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Privacidad limitada</a:t>
            </a:r>
            <a:br>
              <a:rPr b="1"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7.- Arquitectura cliente/servidor</a:t>
            </a:r>
            <a:endParaRPr/>
          </a:p>
        </p:txBody>
      </p:sp>
      <p:pic>
        <p:nvPicPr>
          <p:cNvPr descr="Archivo:Cliente-Servidor.png - Wikipedia, la enciclopedia libre"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837" y="1193913"/>
            <a:ext cx="6922325" cy="33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